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85" r:id="rId2"/>
    <p:sldMasterId id="2147483712" r:id="rId3"/>
    <p:sldMasterId id="2147483699" r:id="rId4"/>
  </p:sldMasterIdLst>
  <p:notesMasterIdLst>
    <p:notesMasterId r:id="rId7"/>
  </p:notesMasterIdLst>
  <p:handoutMasterIdLst>
    <p:handoutMasterId r:id="rId8"/>
  </p:handoutMasterIdLst>
  <p:sldIdLst>
    <p:sldId id="280" r:id="rId5"/>
    <p:sldId id="283" r:id="rId6"/>
  </p:sldIdLst>
  <p:sldSz cx="9144000" cy="6858000" type="screen4x3"/>
  <p:notesSz cx="6950075" cy="9236075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2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9" userDrawn="1">
          <p15:clr>
            <a:srgbClr val="A4A3A4"/>
          </p15:clr>
        </p15:guide>
        <p15:guide id="2" pos="219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00"/>
    <a:srgbClr val="990033"/>
    <a:srgbClr val="CCECFF"/>
    <a:srgbClr val="FFF3F3"/>
    <a:srgbClr val="FFCCCC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9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2064" y="-96"/>
      </p:cViewPr>
      <p:guideLst>
        <p:guide orient="horz" pos="2909"/>
        <p:guide pos="219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0091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9" tIns="48760" rIns="97519" bIns="48760" numCol="1" anchor="t" anchorCtr="0" compatLnSpc="1">
            <a:prstTxWarp prst="textNoShape">
              <a:avLst/>
            </a:prstTxWarp>
          </a:bodyPr>
          <a:lstStyle>
            <a:lvl1pPr defTabSz="975288" eaLnBrk="1" hangingPunct="1">
              <a:defRPr sz="1300" b="0" u="none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9" y="0"/>
            <a:ext cx="3013308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9" tIns="48760" rIns="97519" bIns="48760" numCol="1" anchor="t" anchorCtr="0" compatLnSpc="1">
            <a:prstTxWarp prst="textNoShape">
              <a:avLst/>
            </a:prstTxWarp>
          </a:bodyPr>
          <a:lstStyle>
            <a:lvl1pPr algn="r" defTabSz="975288" eaLnBrk="1" hangingPunct="1">
              <a:defRPr sz="1300" b="0" u="none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9" y="8773957"/>
            <a:ext cx="3013308" cy="46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9" tIns="48760" rIns="97519" bIns="48760" numCol="1" anchor="b" anchorCtr="0" compatLnSpc="1">
            <a:prstTxWarp prst="textNoShape">
              <a:avLst/>
            </a:prstTxWarp>
          </a:bodyPr>
          <a:lstStyle>
            <a:lvl1pPr algn="r" defTabSz="975288" eaLnBrk="1" hangingPunct="1">
              <a:defRPr sz="1300" b="0" u="none"/>
            </a:lvl1pPr>
          </a:lstStyle>
          <a:p>
            <a:fld id="{9355C5D9-0E50-4649-AC41-9FA76F755FB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50185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1353" cy="454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1" tIns="47851" rIns="95701" bIns="4785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8723" y="0"/>
            <a:ext cx="3021353" cy="454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1" tIns="47851" rIns="95701" bIns="4785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8713" y="6826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64" y="4390921"/>
            <a:ext cx="5138551" cy="4163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1" tIns="47851" rIns="95701" bIns="478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81841"/>
            <a:ext cx="3021353" cy="454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1" tIns="47851" rIns="95701" bIns="4785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8723" y="8781841"/>
            <a:ext cx="3021353" cy="454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1" tIns="47851" rIns="95701" bIns="4785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1DE256F9-3CC2-4856-AEF8-2E9DA5FE9A5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50257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AC5C8B-44F7-40CC-B410-5FE3EE29A1EB}" type="slidenum">
              <a:rPr lang="es-ES">
                <a:solidFill>
                  <a:srgbClr val="000000"/>
                </a:solidFill>
              </a:rPr>
              <a:pPr/>
              <a:t>1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V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7745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D3641-147B-42A1-A3AF-1DE6124228D9}" type="datetimeFigureOut">
              <a:rPr lang="es-VE"/>
              <a:pPr>
                <a:defRPr/>
              </a:pPr>
              <a:t>23-10-2018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DBFFB-BC1C-4621-93C1-678103110462}" type="slidenum">
              <a:rPr lang="es-VE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B40CE-7679-4207-B8C7-B7A4B0E1473F}" type="datetimeFigureOut">
              <a:rPr lang="es-VE"/>
              <a:pPr>
                <a:defRPr/>
              </a:pPr>
              <a:t>23-10-2018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7BFAE-7DDB-4253-BF2F-AAD845A70B44}" type="slidenum">
              <a:rPr lang="es-VE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768F3-2405-404C-9583-8174079922EF}" type="datetimeFigureOut">
              <a:rPr lang="es-VE"/>
              <a:pPr>
                <a:defRPr/>
              </a:pPr>
              <a:t>23-10-2018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DB9A1-4A0D-4E28-8112-DE42A10389E0}" type="slidenum">
              <a:rPr lang="es-VE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565943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xmlns="" val="2286210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566784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xmlns="" val="3074097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1433845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39423867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264318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xmlns="" val="1216714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7354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37CEE-60A7-4014-894D-E5599BDC66C9}" type="datetimeFigureOut">
              <a:rPr lang="es-VE"/>
              <a:pPr>
                <a:defRPr/>
              </a:pPr>
              <a:t>23-10-2018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6B6CB-4A35-4F61-BB3B-ADE9727D5774}" type="slidenum">
              <a:rPr lang="es-VE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86310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xmlns="" val="38720741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VE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xmlns="" val="30192500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34216119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28380000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2963-9215-4406-BCD4-4E969C4D7ECC}" type="datetimeFigureOut">
              <a:rPr lang="es-VE" smtClean="0"/>
              <a:pPr/>
              <a:t>23-10-2018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5ADA-1947-418C-B0C7-5C41FAEB2D6E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2963-9215-4406-BCD4-4E969C4D7ECC}" type="datetimeFigureOut">
              <a:rPr lang="es-VE" smtClean="0"/>
              <a:pPr/>
              <a:t>23-10-2018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5ADA-1947-418C-B0C7-5C41FAEB2D6E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2963-9215-4406-BCD4-4E969C4D7ECC}" type="datetimeFigureOut">
              <a:rPr lang="es-VE" smtClean="0"/>
              <a:pPr/>
              <a:t>23-10-2018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5ADA-1947-418C-B0C7-5C41FAEB2D6E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2963-9215-4406-BCD4-4E969C4D7ECC}" type="datetimeFigureOut">
              <a:rPr lang="es-VE" smtClean="0"/>
              <a:pPr/>
              <a:t>23-10-2018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5ADA-1947-418C-B0C7-5C41FAEB2D6E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CCA7A-733F-416F-91F0-3E88AA38DACA}" type="datetimeFigureOut">
              <a:rPr lang="es-VE"/>
              <a:pPr>
                <a:defRPr/>
              </a:pPr>
              <a:t>23-10-2018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48577-708C-44D6-B099-84C8695E51FF}" type="slidenum">
              <a:rPr lang="es-VE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2963-9215-4406-BCD4-4E969C4D7ECC}" type="datetimeFigureOut">
              <a:rPr lang="es-VE" smtClean="0"/>
              <a:pPr/>
              <a:t>23-10-2018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5ADA-1947-418C-B0C7-5C41FAEB2D6E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2963-9215-4406-BCD4-4E969C4D7ECC}" type="datetimeFigureOut">
              <a:rPr lang="es-VE" smtClean="0"/>
              <a:pPr/>
              <a:t>23-10-2018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5ADA-1947-418C-B0C7-5C41FAEB2D6E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2963-9215-4406-BCD4-4E969C4D7ECC}" type="datetimeFigureOut">
              <a:rPr lang="es-VE" smtClean="0"/>
              <a:pPr/>
              <a:t>23-10-2018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5ADA-1947-418C-B0C7-5C41FAEB2D6E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2963-9215-4406-BCD4-4E969C4D7ECC}" type="datetimeFigureOut">
              <a:rPr lang="es-VE" smtClean="0"/>
              <a:pPr/>
              <a:t>23-10-2018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5ADA-1947-418C-B0C7-5C41FAEB2D6E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2963-9215-4406-BCD4-4E969C4D7ECC}" type="datetimeFigureOut">
              <a:rPr lang="es-VE" smtClean="0"/>
              <a:pPr/>
              <a:t>23-10-2018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5ADA-1947-418C-B0C7-5C41FAEB2D6E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2963-9215-4406-BCD4-4E969C4D7ECC}" type="datetimeFigureOut">
              <a:rPr lang="es-VE" smtClean="0"/>
              <a:pPr/>
              <a:t>23-10-2018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5ADA-1947-418C-B0C7-5C41FAEB2D6E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2963-9215-4406-BCD4-4E969C4D7ECC}" type="datetimeFigureOut">
              <a:rPr lang="es-VE" smtClean="0"/>
              <a:pPr/>
              <a:t>23-10-2018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5ADA-1947-418C-B0C7-5C41FAEB2D6E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2963-9215-4406-BCD4-4E969C4D7ECC}" type="datetimeFigureOut">
              <a:rPr lang="es-VE" smtClean="0"/>
              <a:pPr/>
              <a:t>23-10-2018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75ADA-1947-418C-B0C7-5C41FAEB2D6E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2511-D749-459F-A55A-6C44B9926F6C}" type="datetimeFigureOut">
              <a:rPr lang="es-VE" smtClean="0"/>
              <a:pPr/>
              <a:t>23-10-2018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D8A0-26EC-4D7B-BC2A-DE8DDBE8EC78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22374113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2511-D749-459F-A55A-6C44B9926F6C}" type="datetimeFigureOut">
              <a:rPr lang="es-VE" smtClean="0"/>
              <a:pPr/>
              <a:t>23-10-2018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D8A0-26EC-4D7B-BC2A-DE8DDBE8EC78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197270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C02DE-55D1-4AE7-8A66-93766324A67B}" type="datetimeFigureOut">
              <a:rPr lang="es-VE"/>
              <a:pPr>
                <a:defRPr/>
              </a:pPr>
              <a:t>23-10-2018</a:t>
            </a:fld>
            <a:endParaRPr lang="es-VE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12A17-5CD5-4C80-86B4-3DEB9A3BFBE4}" type="slidenum">
              <a:rPr lang="es-VE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2511-D749-459F-A55A-6C44B9926F6C}" type="datetimeFigureOut">
              <a:rPr lang="es-VE" smtClean="0"/>
              <a:pPr/>
              <a:t>23-10-2018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D8A0-26EC-4D7B-BC2A-DE8DDBE8EC78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413342951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2511-D749-459F-A55A-6C44B9926F6C}" type="datetimeFigureOut">
              <a:rPr lang="es-VE" smtClean="0"/>
              <a:pPr/>
              <a:t>23-10-2018</a:t>
            </a:fld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D8A0-26EC-4D7B-BC2A-DE8DDBE8EC78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22656267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2511-D749-459F-A55A-6C44B9926F6C}" type="datetimeFigureOut">
              <a:rPr lang="es-VE" smtClean="0"/>
              <a:pPr/>
              <a:t>23-10-2018</a:t>
            </a:fld>
            <a:endParaRPr lang="es-V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D8A0-26EC-4D7B-BC2A-DE8DDBE8EC78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11624230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2511-D749-459F-A55A-6C44B9926F6C}" type="datetimeFigureOut">
              <a:rPr lang="es-VE" smtClean="0"/>
              <a:pPr/>
              <a:t>23-10-2018</a:t>
            </a:fld>
            <a:endParaRPr lang="es-V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D8A0-26EC-4D7B-BC2A-DE8DDBE8EC78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9437445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2511-D749-459F-A55A-6C44B9926F6C}" type="datetimeFigureOut">
              <a:rPr lang="es-VE" smtClean="0"/>
              <a:pPr/>
              <a:t>23-10-2018</a:t>
            </a:fld>
            <a:endParaRPr lang="es-V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D8A0-26EC-4D7B-BC2A-DE8DDBE8EC78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70043088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2511-D749-459F-A55A-6C44B9926F6C}" type="datetimeFigureOut">
              <a:rPr lang="es-VE" smtClean="0"/>
              <a:pPr/>
              <a:t>23-10-2018</a:t>
            </a:fld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D8A0-26EC-4D7B-BC2A-DE8DDBE8EC78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34863495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2511-D749-459F-A55A-6C44B9926F6C}" type="datetimeFigureOut">
              <a:rPr lang="es-VE" smtClean="0"/>
              <a:pPr/>
              <a:t>23-10-2018</a:t>
            </a:fld>
            <a:endParaRPr lang="es-V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D8A0-26EC-4D7B-BC2A-DE8DDBE8EC78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21554286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2511-D749-459F-A55A-6C44B9926F6C}" type="datetimeFigureOut">
              <a:rPr lang="es-VE" smtClean="0"/>
              <a:pPr/>
              <a:t>23-10-2018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D8A0-26EC-4D7B-BC2A-DE8DDBE8EC78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297711532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2511-D749-459F-A55A-6C44B9926F6C}" type="datetimeFigureOut">
              <a:rPr lang="es-VE" smtClean="0"/>
              <a:pPr/>
              <a:t>23-10-2018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D8A0-26EC-4D7B-BC2A-DE8DDBE8EC78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3328932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6C244-8205-45CA-812A-6521FC4E9015}" type="datetimeFigureOut">
              <a:rPr lang="es-VE"/>
              <a:pPr>
                <a:defRPr/>
              </a:pPr>
              <a:t>23-10-2018</a:t>
            </a:fld>
            <a:endParaRPr lang="es-VE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EE008-3FA8-45F7-8784-6D597C58F73C}" type="slidenum">
              <a:rPr lang="es-VE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7BFC1-D713-48A9-8DBE-FDE0E225EF09}" type="datetimeFigureOut">
              <a:rPr lang="es-VE"/>
              <a:pPr>
                <a:defRPr/>
              </a:pPr>
              <a:t>23-10-2018</a:t>
            </a:fld>
            <a:endParaRPr lang="es-VE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B993C-01CD-44D2-B4BB-E37778542C49}" type="slidenum">
              <a:rPr lang="es-VE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F0FFB-9FA2-415C-A012-20C290A71897}" type="datetimeFigureOut">
              <a:rPr lang="es-VE"/>
              <a:pPr>
                <a:defRPr/>
              </a:pPr>
              <a:t>23-10-2018</a:t>
            </a:fld>
            <a:endParaRPr lang="es-VE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7A663-A689-40DA-9C87-924A755969EB}" type="slidenum">
              <a:rPr lang="es-VE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9CF4F-DF85-434D-BAFF-C5129E4F138D}" type="datetimeFigureOut">
              <a:rPr lang="es-VE"/>
              <a:pPr>
                <a:defRPr/>
              </a:pPr>
              <a:t>23-10-2018</a:t>
            </a:fld>
            <a:endParaRPr lang="es-VE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27939-F04C-4834-A802-099D9F608F9C}" type="slidenum">
              <a:rPr lang="es-VE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VE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96A6A-5D45-483C-9E86-2439FAA5695A}" type="datetimeFigureOut">
              <a:rPr lang="es-VE"/>
              <a:pPr>
                <a:defRPr/>
              </a:pPr>
              <a:t>23-10-2018</a:t>
            </a:fld>
            <a:endParaRPr lang="es-VE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27BE47-B57E-4EA8-8AD5-B64B01192B8E}" type="slidenum">
              <a:rPr lang="es-VE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VE" smtClean="0"/>
          </a:p>
        </p:txBody>
      </p:sp>
      <p:sp>
        <p:nvSpPr>
          <p:cNvPr id="20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574D8B57-AB08-4476-B661-7C1520A1E0EA}" type="datetimeFigureOut">
              <a:rPr lang="es-VE"/>
              <a:pPr>
                <a:defRPr/>
              </a:pPr>
              <a:t>23-10-2018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04D6EF22-03BB-4E99-B151-4D55B6A17174}" type="slidenum">
              <a:rPr lang="es-VE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5" descr="https://intranet.snv/documentos/Formatos/cintillooficial1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VE" altLang="es-VE">
              <a:solidFill>
                <a:srgbClr val="000000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13277" y="133166"/>
            <a:ext cx="8870925" cy="6328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0003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711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22963-9215-4406-BCD4-4E969C4D7ECC}" type="datetimeFigureOut">
              <a:rPr lang="es-VE" smtClean="0"/>
              <a:pPr/>
              <a:t>23-10-2018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75ADA-1947-418C-B0C7-5C41FAEB2D6E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E2511-D749-459F-A55A-6C44B9926F6C}" type="datetimeFigureOut">
              <a:rPr lang="es-VE" smtClean="0"/>
              <a:pPr/>
              <a:t>23-10-2018</a:t>
            </a:fld>
            <a:endParaRPr lang="es-V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6D8A0-26EC-4D7B-BC2A-DE8DDBE8EC78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xmlns="" val="87780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8261653"/>
              </p:ext>
            </p:extLst>
          </p:nvPr>
        </p:nvGraphicFramePr>
        <p:xfrm>
          <a:off x="1186543" y="1393371"/>
          <a:ext cx="6890651" cy="45762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36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170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5968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MÓDULOS</a:t>
                      </a:r>
                      <a:endParaRPr lang="es-V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05" marR="2705" marT="270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DETALLES </a:t>
                      </a:r>
                      <a:r>
                        <a:rPr lang="es-VE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 CONTENIDO </a:t>
                      </a:r>
                      <a:r>
                        <a:rPr lang="es-VE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PROGRAMÁTICO CURSO VIII-TAT-2018 </a:t>
                      </a:r>
                    </a:p>
                    <a:p>
                      <a:pPr algn="ctr" fontAlgn="ctr"/>
                      <a:r>
                        <a:rPr lang="es-V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TALLER DE ACTUALIZACIÓN TRIBUTARIA</a:t>
                      </a:r>
                      <a:endParaRPr lang="es-V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05" marR="2705" marT="270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70005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MÓDULO I</a:t>
                      </a:r>
                    </a:p>
                    <a:p>
                      <a:pPr algn="ctr" fontAlgn="ctr"/>
                      <a:endParaRPr lang="es-VE" sz="11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VE" sz="1050" b="1" i="0" u="none" strike="noStrike" kern="1200" dirty="0" smtClean="0">
                          <a:solidFill>
                            <a:srgbClr val="99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GENERALIDADES</a:t>
                      </a:r>
                      <a:endParaRPr lang="es-VE" sz="1050" b="1" i="0" u="none" strike="noStrike" kern="1200" dirty="0">
                        <a:solidFill>
                          <a:srgbClr val="CC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705" marR="2705" marT="270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VE" altLang="es-VE" sz="1200" dirty="0" smtClean="0">
                          <a:ln w="0"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Orígenes de los Tributos: historia</a:t>
                      </a:r>
                      <a:r>
                        <a:rPr lang="es-VE" altLang="es-VE" sz="1200" baseline="0" dirty="0" smtClean="0">
                          <a:ln w="0"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evolución </a:t>
                      </a:r>
                      <a:endParaRPr lang="es-VE" altLang="es-VE" sz="1200" dirty="0" smtClean="0">
                        <a:ln w="0"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VE" altLang="es-VE" sz="1200" kern="1200" dirty="0" smtClean="0">
                          <a:ln w="0"/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Concepto de Tributos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VE" altLang="es-VE" sz="1200" kern="1200" dirty="0" smtClean="0">
                          <a:ln w="0"/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Clases de Tributos:</a:t>
                      </a:r>
                      <a:r>
                        <a:rPr lang="es-VE" altLang="es-VE" sz="1200" kern="1200" baseline="0" dirty="0" smtClean="0">
                          <a:ln w="0"/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impuestos, tasas y contribuciones</a:t>
                      </a:r>
                      <a:endParaRPr lang="es-VE" altLang="es-VE" sz="1200" dirty="0" smtClean="0">
                        <a:ln w="0"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05" marR="2705" marT="270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37817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MÓDULO </a:t>
                      </a:r>
                      <a:r>
                        <a:rPr lang="es-VE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</a:t>
                      </a:r>
                    </a:p>
                    <a:p>
                      <a:pPr algn="ctr"/>
                      <a:endParaRPr lang="es-VE" sz="800" b="1" u="none" dirty="0" smtClean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s-VE" altLang="es-VE" sz="1050" b="1" i="0" u="none" strike="noStrike" kern="1200" dirty="0" smtClean="0">
                          <a:solidFill>
                            <a:srgbClr val="99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SISTEMA</a:t>
                      </a:r>
                      <a:r>
                        <a:rPr lang="es-VE" altLang="es-VE" sz="1050" b="1" i="0" u="none" strike="noStrike" kern="1200" baseline="0" dirty="0" smtClean="0">
                          <a:solidFill>
                            <a:srgbClr val="99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TRIBUTARIO VENEZOLANO</a:t>
                      </a:r>
                      <a:endParaRPr lang="es-VE" altLang="es-VE" sz="1050" b="1" i="0" u="none" strike="noStrike" kern="1200" dirty="0">
                        <a:solidFill>
                          <a:srgbClr val="99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705" marR="2705" marT="270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VE" altLang="es-VE" sz="1200" dirty="0" smtClean="0">
                          <a:ln w="0"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Bases legales</a:t>
                      </a:r>
                    </a:p>
                    <a:p>
                      <a:pPr marL="171450" indent="-1714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VE" altLang="es-VE" sz="1200" dirty="0" smtClean="0">
                          <a:ln w="0"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Principios constitucionales</a:t>
                      </a:r>
                    </a:p>
                    <a:p>
                      <a:pPr marL="171450" indent="-1714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VE" altLang="es-VE" sz="1200" dirty="0" smtClean="0">
                          <a:ln w="0"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Impuesto al Valor Agregado </a:t>
                      </a:r>
                    </a:p>
                    <a:p>
                      <a:pPr marL="171450" indent="-1714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VE" altLang="es-VE" sz="1200" dirty="0" smtClean="0">
                          <a:ln w="0"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Impuestos Específicos al Consumo</a:t>
                      </a:r>
                    </a:p>
                    <a:p>
                      <a:pPr marL="171450" marR="0" indent="-17145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VE" altLang="es-VE" sz="1200" dirty="0" smtClean="0">
                          <a:ln w="0"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Impuesto sobre la Renta </a:t>
                      </a:r>
                    </a:p>
                    <a:p>
                      <a:pPr marL="171450" indent="-1714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VE" altLang="es-VE" sz="1200" dirty="0" smtClean="0">
                          <a:ln w="0"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Retenciones,</a:t>
                      </a:r>
                      <a:r>
                        <a:rPr lang="es-VE" altLang="es-VE" sz="1200" baseline="0" dirty="0" smtClean="0">
                          <a:ln w="0"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VE" altLang="es-VE" sz="1200" dirty="0" smtClean="0">
                          <a:ln w="0"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Percepciones diferencia y similitudes</a:t>
                      </a:r>
                    </a:p>
                  </a:txBody>
                  <a:tcPr marL="2705" marR="2705" marT="2705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8310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42939163"/>
              </p:ext>
            </p:extLst>
          </p:nvPr>
        </p:nvGraphicFramePr>
        <p:xfrm>
          <a:off x="1001487" y="1338943"/>
          <a:ext cx="6879770" cy="46625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71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2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08289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MÓDULOS</a:t>
                      </a:r>
                      <a:endParaRPr lang="es-V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05" marR="2705" marT="270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DETALLES </a:t>
                      </a:r>
                      <a:r>
                        <a:rPr lang="es-VE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 CONTENIDO </a:t>
                      </a:r>
                      <a:r>
                        <a:rPr lang="es-VE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PROGRAMÁTICO</a:t>
                      </a:r>
                      <a:endParaRPr lang="es-V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05" marR="2705" marT="270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18244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MÓDULO III</a:t>
                      </a:r>
                    </a:p>
                    <a:p>
                      <a:pPr algn="ctr" fontAlgn="ctr"/>
                      <a:endParaRPr lang="es-VE" sz="11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defTabSz="914400"/>
                      <a:r>
                        <a:rPr lang="es-VE" altLang="es-VE" sz="1050" b="1" dirty="0" smtClean="0">
                          <a:ln w="0"/>
                          <a:solidFill>
                            <a:srgbClr val="CC0000"/>
                          </a:solidFill>
                          <a:latin typeface="Arial" panose="020B0604020202020204" pitchFamily="34" charset="0"/>
                        </a:rPr>
                        <a:t>REFORMA 2018</a:t>
                      </a:r>
                      <a:endParaRPr lang="es-VE" altLang="es-VE" sz="1050" b="1" dirty="0">
                        <a:ln w="0"/>
                        <a:solidFill>
                          <a:srgbClr val="CC0000"/>
                        </a:solidFill>
                        <a:latin typeface="Arial" panose="020B0604020202020204" pitchFamily="34" charset="0"/>
                      </a:endParaRPr>
                    </a:p>
                  </a:txBody>
                  <a:tcPr marL="2705" marR="2705" marT="270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VE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Objetivos de la Reforma Fiscal 2018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VE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Bases de la Reforma 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VE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Modificaciones puntuales al IVA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VE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Anticipo Semanal de IVA y procedimiento para la Declaración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VE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Modificaciones puntuales al ISLR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VE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Anticipo  semanal de ISLR, 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VE" sz="12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Enteramiento del IVA y del ISLR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es-VE" sz="12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705" marR="2705" marT="270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36048">
                <a:tc>
                  <a:txBody>
                    <a:bodyPr/>
                    <a:lstStyle/>
                    <a:p>
                      <a:pPr algn="ctr" fontAlgn="ctr"/>
                      <a:r>
                        <a:rPr lang="es-VE" sz="11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MÓDULO IV</a:t>
                      </a:r>
                    </a:p>
                    <a:p>
                      <a:pPr algn="ctr" fontAlgn="ctr"/>
                      <a:endParaRPr lang="es-VE" sz="11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VE" sz="1050" b="1" kern="1200" dirty="0" smtClean="0">
                          <a:ln w="0"/>
                          <a:solidFill>
                            <a:srgbClr val="CC0000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COBRANZAS SUNAVAL</a:t>
                      </a:r>
                      <a:endParaRPr lang="es-VE" sz="1050" b="1" kern="1200" dirty="0">
                        <a:ln w="0"/>
                        <a:solidFill>
                          <a:srgbClr val="CC0000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2705" marR="2705" marT="2705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VE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Bases Legales.</a:t>
                      </a:r>
                    </a:p>
                    <a:p>
                      <a:pPr marL="171450" indent="-1714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VE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Ubicación del área de Cobranzas. </a:t>
                      </a:r>
                    </a:p>
                    <a:p>
                      <a:pPr marL="171450" indent="-1714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VE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Parafiscalidad en la SUNAVAL.</a:t>
                      </a:r>
                    </a:p>
                    <a:p>
                      <a:pPr marL="171450" indent="-1714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VE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Sujetos Regulados.</a:t>
                      </a:r>
                    </a:p>
                    <a:p>
                      <a:pPr marL="171450" indent="-171450" algn="just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s-VE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Evolución de las cobranzas en la SUNAVAL.</a:t>
                      </a:r>
                    </a:p>
                    <a:p>
                      <a:pPr marL="0" indent="0" algn="just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s-VE" sz="12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705" marR="2705" marT="2705" marB="0"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89538373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elo EBV">
  <a:themeElements>
    <a:clrScheme name="diseñocnv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cn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iseñocnv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cnv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cnv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cnv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cn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cn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cn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Modelo EBV" id="{D58693B6-F8BF-4F78-8379-2C02FAD4B24E}" vid="{914FC277-5025-45AA-900A-C7F7B54B31E6}"/>
    </a:ext>
  </a:extLst>
</a:theme>
</file>

<file path=ppt/theme/theme3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2608</TotalTime>
  <Words>138</Words>
  <Application>Microsoft Office PowerPoint</Application>
  <PresentationFormat>Presentación en pantalla (4:3)</PresentationFormat>
  <Paragraphs>39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Diseño personalizado</vt:lpstr>
      <vt:lpstr>Modelo EBV</vt:lpstr>
      <vt:lpstr>2_Diseño personalizado</vt:lpstr>
      <vt:lpstr>1_Diseño personalizado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UI-07</dc:creator>
  <cp:lastModifiedBy>Saray Andrea Lozano Hidalgo</cp:lastModifiedBy>
  <cp:revision>189</cp:revision>
  <cp:lastPrinted>2017-09-25T15:39:17Z</cp:lastPrinted>
  <dcterms:created xsi:type="dcterms:W3CDTF">2006-03-14T20:28:03Z</dcterms:created>
  <dcterms:modified xsi:type="dcterms:W3CDTF">2018-10-23T15:35:45Z</dcterms:modified>
</cp:coreProperties>
</file>